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98" r:id="rId2"/>
    <p:sldId id="273" r:id="rId3"/>
    <p:sldId id="386" r:id="rId4"/>
    <p:sldId id="373" r:id="rId5"/>
    <p:sldId id="383" r:id="rId6"/>
    <p:sldId id="374" r:id="rId7"/>
    <p:sldId id="384" r:id="rId8"/>
    <p:sldId id="375" r:id="rId9"/>
    <p:sldId id="376" r:id="rId10"/>
    <p:sldId id="377" r:id="rId11"/>
    <p:sldId id="378" r:id="rId12"/>
    <p:sldId id="379" r:id="rId13"/>
    <p:sldId id="385" r:id="rId14"/>
    <p:sldId id="380" r:id="rId15"/>
    <p:sldId id="381" r:id="rId16"/>
    <p:sldId id="358" r:id="rId17"/>
    <p:sldId id="387" r:id="rId18"/>
    <p:sldId id="372" r:id="rId19"/>
    <p:sldId id="265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irina.princova@kraj-lbc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0823" y="975360"/>
            <a:ext cx="7045234" cy="3152503"/>
          </a:xfrm>
        </p:spPr>
        <p:txBody>
          <a:bodyPr>
            <a:noAutofit/>
          </a:bodyPr>
          <a:lstStyle/>
          <a:p>
            <a:r>
              <a:rPr lang="cs-CZ" sz="4800" b="1" dirty="0"/>
              <a:t>Porada ředitelů škol a školských zařízení zřizovaných Libereckým krajem</a:t>
            </a: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_Jablonecko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37293"/>
              </p:ext>
            </p:extLst>
          </p:nvPr>
        </p:nvGraphicFramePr>
        <p:xfrm>
          <a:off x="323850" y="1484785"/>
          <a:ext cx="8136582" cy="481332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647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IROP - Školy bez bariér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7929213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093594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U Balvanu,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817911"/>
                  </a:ext>
                </a:extLst>
              </a:tr>
              <a:tr h="3647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9385517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technická,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 + dobíjecí stanice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Jablonec n/N, Liberecká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Jablonec n/N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106 424 000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3647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 nové investiční akce za 4.600.000 Kč</a:t>
                      </a:r>
                      <a:endParaRPr lang="cs-CZ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4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5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46012"/>
              </p:ext>
            </p:extLst>
          </p:nvPr>
        </p:nvGraphicFramePr>
        <p:xfrm>
          <a:off x="359693" y="1484784"/>
          <a:ext cx="8136582" cy="433701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594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elektroinstalace v objektu D, Letná,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gastronomie a služeb,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havarijního stavu střechy, objekt Centrum,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Úprava atria školy včetně zpracování studie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398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Změna zdroje vytápění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strojní a elektrotechnická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havarijního stavu stropních trámů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9 800 000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99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strojní a elektrotechnická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střechy odborných dílen - areál Masarykova,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04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Zhotovení projektové dokumentace - horní objekt Větrov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2 065 000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000059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Úprava prostor pro přesun vedení školy - Ještědská,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6 010 000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478203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kanalizace v areálu domova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624106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odborná škola,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Zpracování projektové dokumentace - obnova fasády internátu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894401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 a Jazyková škola,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osvětlení v TV hale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046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3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22629"/>
              </p:ext>
            </p:extLst>
          </p:nvPr>
        </p:nvGraphicFramePr>
        <p:xfrm>
          <a:off x="359693" y="1484784"/>
          <a:ext cx="8136583" cy="353462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Jablonné v/P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Zvedací plošina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4011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Výměna svítidel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325 000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Výměna otvorových výplní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280795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Základní škola a mateřská škola logopedická, Liberec</a:t>
                      </a:r>
                    </a:p>
                    <a:p>
                      <a:pPr algn="l" fontAlgn="ctr"/>
                      <a:endParaRPr lang="cs-CZ" sz="1200" b="0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podlahy v tělocvičně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havárie rozvodů vody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5 400 000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136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Gymnázium, F. X. Šaldy,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b="0" i="1" dirty="0">
                          <a:solidFill>
                            <a:schemeClr val="tx1"/>
                          </a:solidFill>
                          <a:latin typeface="+mj-lt"/>
                        </a:rPr>
                        <a:t>Projekt výstavby nového pavilonu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063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Dětský domov, Frýdlant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Rekonstrukce fasády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Střední škola strojní, stavební a dopravní,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Projektová dokumentace – Oprava střechy objekt Letná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Střední průmyslová škola stavební,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Projektová dokumentace – zateplení přístavby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61654"/>
              </p:ext>
            </p:extLst>
          </p:nvPr>
        </p:nvGraphicFramePr>
        <p:xfrm>
          <a:off x="359693" y="1484784"/>
          <a:ext cx="8136582" cy="323989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IROP - Školy bez bariér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Masarykova,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136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projekty Snížení energetické náročnosti objektů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vytápění, modernizace osvětlení, výměna oken – dílny – Tyršova,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Tělocvična Zámecká – zateplení, FVE vč. dobíjecí stanice – 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029743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odborná škola,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000059"/>
                  </a:ext>
                </a:extLst>
              </a:tr>
              <a:tr h="2727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logopedická,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478203"/>
                  </a:ext>
                </a:extLst>
              </a:tr>
              <a:tr h="2727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gastronomie a služeb,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62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89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_Liberecko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502653"/>
              </p:ext>
            </p:extLst>
          </p:nvPr>
        </p:nvGraphicFramePr>
        <p:xfrm>
          <a:off x="359693" y="1484784"/>
          <a:ext cx="8136582" cy="345840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Hospodaření s vodou v krajině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44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nádrže - zadržení vody v krajině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2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a VOŠ, Liberec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 užitkové pick-up)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13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lesnická, Frýdlant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M1(vícemístné)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0639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škola a mateřská škola pro tělesně postižené, Liberec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63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Jablonné v Podještědí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133 130 000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2759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 nových investičních akcí za 34.625.000 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663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85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6D88694-ED01-DB80-B0AD-9EA98E22F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03461"/>
              </p:ext>
            </p:extLst>
          </p:nvPr>
        </p:nvGraphicFramePr>
        <p:xfrm>
          <a:off x="703032" y="2387022"/>
          <a:ext cx="7181334" cy="822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1334">
                  <a:extLst>
                    <a:ext uri="{9D8B030D-6E8A-4147-A177-3AD203B41FA5}">
                      <a16:colId xmlns:a16="http://schemas.microsoft.com/office/drawing/2014/main" val="1815236648"/>
                    </a:ext>
                  </a:extLst>
                </a:gridCol>
              </a:tblGrid>
              <a:tr h="35899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finanční výdaje (v tis. Kč)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94870"/>
                  </a:ext>
                </a:extLst>
              </a:tr>
              <a:tr h="46392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896 011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28940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D2D1F65-7F8D-FB49-D068-106E59879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35138"/>
              </p:ext>
            </p:extLst>
          </p:nvPr>
        </p:nvGraphicFramePr>
        <p:xfrm>
          <a:off x="703031" y="3826467"/>
          <a:ext cx="7181335" cy="6298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181335">
                  <a:extLst>
                    <a:ext uri="{9D8B030D-6E8A-4147-A177-3AD203B41FA5}">
                      <a16:colId xmlns:a16="http://schemas.microsoft.com/office/drawing/2014/main" val="2249245590"/>
                    </a:ext>
                  </a:extLst>
                </a:gridCol>
              </a:tblGrid>
              <a:tr h="24126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finanční výdaje (v tis. Kč)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526633"/>
                  </a:ext>
                </a:extLst>
              </a:tr>
              <a:tr h="38602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1 910 750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69477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C608C60-E9F9-A529-7ED9-F669BC342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80999"/>
              </p:ext>
            </p:extLst>
          </p:nvPr>
        </p:nvGraphicFramePr>
        <p:xfrm>
          <a:off x="703031" y="5219594"/>
          <a:ext cx="7181337" cy="61652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181337">
                  <a:extLst>
                    <a:ext uri="{9D8B030D-6E8A-4147-A177-3AD203B41FA5}">
                      <a16:colId xmlns:a16="http://schemas.microsoft.com/office/drawing/2014/main" val="1429955087"/>
                    </a:ext>
                  </a:extLst>
                </a:gridCol>
              </a:tblGrid>
              <a:tr h="282608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finanční výdaje (v tis. Kč)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0200844"/>
                  </a:ext>
                </a:extLst>
              </a:tr>
              <a:tr h="33391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88 000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18588830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E1D0CFE5-624C-20CE-ADE8-B3CFDADE5E67}"/>
              </a:ext>
            </a:extLst>
          </p:cNvPr>
          <p:cNvSpPr txBox="1"/>
          <p:nvPr/>
        </p:nvSpPr>
        <p:spPr>
          <a:xfrm>
            <a:off x="647459" y="1831344"/>
            <a:ext cx="761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1. Investice spolufinancované z dotačních zdrojů: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773695-662B-7DEC-8182-0E6C422FDEFD}"/>
              </a:ext>
            </a:extLst>
          </p:cNvPr>
          <p:cNvSpPr txBox="1"/>
          <p:nvPr/>
        </p:nvSpPr>
        <p:spPr>
          <a:xfrm>
            <a:off x="601304" y="346475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2. Investice velké: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3FE31A2-4708-2954-4864-37BBBD34F0A4}"/>
              </a:ext>
            </a:extLst>
          </p:cNvPr>
          <p:cNvSpPr txBox="1"/>
          <p:nvPr/>
        </p:nvSpPr>
        <p:spPr>
          <a:xfrm>
            <a:off x="601304" y="488104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3. Investice malé: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DCD84C0-187C-C6D8-C3F1-45CBB2B97113}"/>
              </a:ext>
            </a:extLst>
          </p:cNvPr>
          <p:cNvSpPr txBox="1"/>
          <p:nvPr/>
        </p:nvSpPr>
        <p:spPr>
          <a:xfrm>
            <a:off x="656168" y="589818"/>
            <a:ext cx="76046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Připravované/zahájené akce: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166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Investice „</a:t>
            </a:r>
            <a:r>
              <a:rPr lang="cs-CZ" sz="3200" b="1" dirty="0">
                <a:latin typeface="+mj-lt"/>
              </a:rPr>
              <a:t>z dotačních zdrojů</a:t>
            </a:r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“ spolufinancováno ze zdrojů Libereckého kraje</a:t>
            </a:r>
            <a:endParaRPr lang="cs-CZ" sz="3200" b="1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174B93A-9662-08A1-147E-0546D6D22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51352"/>
              </p:ext>
            </p:extLst>
          </p:nvPr>
        </p:nvGraphicFramePr>
        <p:xfrm>
          <a:off x="539269" y="2491658"/>
          <a:ext cx="7777430" cy="2563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87317">
                  <a:extLst>
                    <a:ext uri="{9D8B030D-6E8A-4147-A177-3AD203B41FA5}">
                      <a16:colId xmlns:a16="http://schemas.microsoft.com/office/drawing/2014/main" val="2804841639"/>
                    </a:ext>
                  </a:extLst>
                </a:gridCol>
                <a:gridCol w="1333850">
                  <a:extLst>
                    <a:ext uri="{9D8B030D-6E8A-4147-A177-3AD203B41FA5}">
                      <a16:colId xmlns:a16="http://schemas.microsoft.com/office/drawing/2014/main" val="451293518"/>
                    </a:ext>
                  </a:extLst>
                </a:gridCol>
                <a:gridCol w="1048623">
                  <a:extLst>
                    <a:ext uri="{9D8B030D-6E8A-4147-A177-3AD203B41FA5}">
                      <a16:colId xmlns:a16="http://schemas.microsoft.com/office/drawing/2014/main" val="1285428110"/>
                    </a:ext>
                  </a:extLst>
                </a:gridCol>
                <a:gridCol w="1266738">
                  <a:extLst>
                    <a:ext uri="{9D8B030D-6E8A-4147-A177-3AD203B41FA5}">
                      <a16:colId xmlns:a16="http://schemas.microsoft.com/office/drawing/2014/main" val="1038500839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419722305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schválený závazek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vysoutěženo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předpokládaná dotace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488293"/>
                  </a:ext>
                </a:extLst>
              </a:tr>
              <a:tr h="5199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strojírenství a robotiky - SPŠT JBC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100 614 000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89 363 588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39 440 688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49 922 900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14356"/>
                  </a:ext>
                </a:extLst>
              </a:tr>
              <a:tr h="478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zdravotnicko-sociální - SZŠ Turnov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74 250 000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58 823 063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29 106 000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29 717 063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845992"/>
                  </a:ext>
                </a:extLst>
              </a:tr>
              <a:tr h="62456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obrábění kovů a vstřikování plastů - SŠSSD Liberec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85 060 000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77 996 548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26 934 251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51 062 296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04247"/>
                  </a:ext>
                </a:extLst>
              </a:tr>
              <a:tr h="50416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stavebnictví - SŠ Semily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131 540 592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50 435 144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81 105 447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66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298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Investice „velké“ s nutností financování ze zdrojů Libereckého kraje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174B93A-9662-08A1-147E-0546D6D22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17893"/>
              </p:ext>
            </p:extLst>
          </p:nvPr>
        </p:nvGraphicFramePr>
        <p:xfrm>
          <a:off x="640354" y="2231472"/>
          <a:ext cx="7863291" cy="32717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863291">
                  <a:extLst>
                    <a:ext uri="{9D8B030D-6E8A-4147-A177-3AD203B41FA5}">
                      <a16:colId xmlns:a16="http://schemas.microsoft.com/office/drawing/2014/main" val="2804841639"/>
                    </a:ext>
                  </a:extLst>
                </a:gridCol>
              </a:tblGrid>
              <a:tr h="6395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objektu Zeyerova 31 pro vzdělávání žáků se speciálními vzdělávacími potřebami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5488293"/>
                  </a:ext>
                </a:extLst>
              </a:tr>
              <a:tr h="56175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 Frýdlant - realizace nového komplexního řešení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14356"/>
                  </a:ext>
                </a:extLst>
              </a:tr>
              <a:tr h="49425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GFXŠ LBC - výstavba nového pavilonu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845992"/>
                  </a:ext>
                </a:extLst>
              </a:tr>
              <a:tr h="436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SPŠ a VOŠ LBC - vznik učeben pro Technické lyceum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04247"/>
                  </a:ext>
                </a:extLst>
              </a:tr>
              <a:tr h="436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SZŠ a VOŠ LBC - výstavba nového objektu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0665040"/>
                  </a:ext>
                </a:extLst>
              </a:tr>
              <a:tr h="7038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OA, HŠ a SOŠ, Turnov - výměna areálů  Zborovská, Alešova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604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19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DD40D-FB13-A713-402C-ADF3A077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Doporučení: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2EB79-44E9-4B2D-3045-4328F9C0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a typeface="Calibri" panose="020F0502020204030204" pitchFamily="34" charset="0"/>
              </a:rPr>
              <a:t>Den učitelů – návrh ocenění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r>
              <a:rPr lang="cs-CZ" dirty="0"/>
              <a:t>Samet na školách</a:t>
            </a:r>
          </a:p>
          <a:p>
            <a:r>
              <a:rPr lang="cs-CZ" dirty="0"/>
              <a:t>Policistou na zkoušku</a:t>
            </a:r>
          </a:p>
          <a:p>
            <a:r>
              <a:rPr lang="cs-CZ" dirty="0"/>
              <a:t>Světový den srdce</a:t>
            </a:r>
          </a:p>
          <a:p>
            <a:r>
              <a:rPr lang="cs-CZ" dirty="0">
                <a:effectLst/>
                <a:ea typeface="Calibri" panose="020F0502020204030204" pitchFamily="34" charset="0"/>
              </a:rPr>
              <a:t>IT Fitness Test 2023 - mezinárodního testu digitálních kompetencí</a:t>
            </a:r>
          </a:p>
          <a:p>
            <a:endParaRPr lang="cs-CZ" dirty="0"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25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95" y="2424418"/>
            <a:ext cx="7772400" cy="917776"/>
          </a:xfrm>
        </p:spPr>
        <p:txBody>
          <a:bodyPr>
            <a:normAutofit/>
          </a:bodyPr>
          <a:lstStyle/>
          <a:p>
            <a:r>
              <a:rPr lang="cs-CZ" sz="4800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3BBFD-5277-7158-CB0C-080721C6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8227" y="4583550"/>
            <a:ext cx="3882005" cy="1655762"/>
          </a:xfrm>
        </p:spPr>
        <p:txBody>
          <a:bodyPr>
            <a:normAutofit/>
          </a:bodyPr>
          <a:lstStyle/>
          <a:p>
            <a:pPr algn="r"/>
            <a:r>
              <a:rPr lang="cs-CZ" sz="1600" dirty="0">
                <a:hlinkClick r:id="rId2"/>
              </a:rPr>
              <a:t>jirina.princova@kraj-lbc.cz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44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abulka&#10;&#10;Popis byl vytvořen automaticky">
            <a:extLst>
              <a:ext uri="{FF2B5EF4-FFF2-40B4-BE49-F238E27FC236}">
                <a16:creationId xmlns:a16="http://schemas.microsoft.com/office/drawing/2014/main" id="{6ECAF012-23A0-C3A2-41B6-412413E28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43" y="528507"/>
            <a:ext cx="7642370" cy="5184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924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DD40D-FB13-A713-402C-ADF3A077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2EB79-44E9-4B2D-3045-4328F9C0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změny, úpravy zákonů</a:t>
            </a:r>
          </a:p>
          <a:p>
            <a:r>
              <a:rPr lang="cs-CZ" dirty="0"/>
              <a:t>Nový DZ ČR a příprava DZ LK – </a:t>
            </a:r>
            <a:r>
              <a:rPr lang="cs-CZ" b="1" dirty="0"/>
              <a:t>ZÁSADNÍ</a:t>
            </a:r>
          </a:p>
          <a:p>
            <a:r>
              <a:rPr lang="cs-CZ" dirty="0"/>
              <a:t>KAP a NAKAP – ukončení/jiná forma</a:t>
            </a:r>
          </a:p>
          <a:p>
            <a:r>
              <a:rPr lang="cs-CZ" dirty="0"/>
              <a:t>Soutěže - </a:t>
            </a:r>
            <a:r>
              <a:rPr lang="cs-CZ" b="1" dirty="0"/>
              <a:t>CVLK</a:t>
            </a:r>
          </a:p>
          <a:p>
            <a:r>
              <a:rPr lang="cs-CZ" dirty="0"/>
              <a:t>Obědy do škol – MŠ, ZŠ, SŠ, DM – dotační program/účelová dotace</a:t>
            </a:r>
          </a:p>
          <a:p>
            <a:r>
              <a:rPr lang="cs-CZ" dirty="0"/>
              <a:t>Rozpočet 2024 - </a:t>
            </a:r>
            <a:r>
              <a:rPr lang="cs-CZ" b="1" dirty="0"/>
              <a:t>ENERGIE</a:t>
            </a:r>
          </a:p>
          <a:p>
            <a:r>
              <a:rPr lang="cs-CZ" dirty="0"/>
              <a:t>Investice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5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_Semilsko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76924"/>
              </p:ext>
            </p:extLst>
          </p:nvPr>
        </p:nvGraphicFramePr>
        <p:xfrm>
          <a:off x="470264" y="1393668"/>
          <a:ext cx="8277880" cy="378648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43236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90505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44139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221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4095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Dětský domov,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Oprava havarijního stavu kanalizace v areálu domova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4 500 000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49395813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Gymnázium, SOŠ a SZŠ, Jilemnice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Příprava </a:t>
                      </a:r>
                      <a:r>
                        <a:rPr lang="cs-CZ" sz="1200" u="none" strike="noStrike">
                          <a:effectLst/>
                          <a:latin typeface="+mj-lt"/>
                        </a:rPr>
                        <a:t>projektové dokumentace </a:t>
                      </a:r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rekonstrukce tělocvičny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3 815 000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škola,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Oprava sociálního zařízení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3 000 000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SOŠ a SZŠ, Jilemnice </a:t>
                      </a:r>
                      <a:endParaRPr lang="cs-CZ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Oprava střechy domova mládeže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945209084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Obchodní akademie, Hotelová škola a Střední odborná škola,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Projektová dokumentace na směnu školských areálů Alešova a Zborovská,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69823859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Dětský domov, Semily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Oprava povrchu hřiště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08750021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SOŠ a SZŠ, Jilemnice </a:t>
                      </a:r>
                      <a:endParaRPr lang="cs-CZ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Výměna svítidel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605 000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99616137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zdravotnická škola, Turnov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Oprava elektroinstalace 1. – 3. patro domova mládeže</a:t>
                      </a: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8 000 000</a:t>
                      </a: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525740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69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_Semilsko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02260"/>
              </p:ext>
            </p:extLst>
          </p:nvPr>
        </p:nvGraphicFramePr>
        <p:xfrm>
          <a:off x="437388" y="1393668"/>
          <a:ext cx="8136583" cy="340062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221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4221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  <a:latin typeface="+mj-lt"/>
                        </a:rPr>
                        <a:t>Operační program - Životní prostřední - projekty Snížení energetické náročnosti objektů (SEN)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Základní škola speciální,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objekt školy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200 000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  <a:latin typeface="+mj-lt"/>
                        </a:rPr>
                        <a:t>Elektromobilita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zdravotnická škola, Turnov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vozidlo kategorie M1 (vícemístné)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1 150 000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Střední škola, Semily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+mj-lt"/>
                        </a:rPr>
                        <a:t>vozidlo kategorie M1 (osobní)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+mj-lt"/>
                        </a:rPr>
                        <a:t>1 300 000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422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Integrovaná střední škola, Vysoké nad Jizerou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vozidlo kategorie M1 (osobní) a M1 (vícemístné)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2 450 000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/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197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39 520 000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84689"/>
                  </a:ext>
                </a:extLst>
              </a:tr>
              <a:tr h="197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nových investičních akcí za 23.105.000 Kč</a:t>
                      </a: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76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47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72522"/>
              </p:ext>
            </p:extLst>
          </p:nvPr>
        </p:nvGraphicFramePr>
        <p:xfrm>
          <a:off x="359693" y="1484784"/>
          <a:ext cx="8136583" cy="477770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862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5797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zdravotnická škola a SOŠ,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Havárie rozvodů vody, objekt 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zdravotnická škola a SOŠ,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Havárie rozvodů vody - objekt A a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223994"/>
                  </a:ext>
                </a:extLst>
              </a:tr>
              <a:tr h="3907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Gymnázium, Česká Lípa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Zpracování projektové dokumentace - hřiště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6733479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střechy objektu školy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8520004"/>
                  </a:ext>
                </a:extLst>
              </a:tr>
              <a:tr h="3521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 Mimoň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havarijního stavu vzduchotechniky jídelna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920148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Dětský domov, základní škola a mateřská škola, Krompach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Oprava podlahy v jídelně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956988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průmyslová škola,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Výměna osvětlení za energeticky úsporná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908 000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2859247"/>
                  </a:ext>
                </a:extLst>
              </a:tr>
              <a:tr h="5310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zdravotnická škola a SOŠ, Česká Lípa</a:t>
                      </a:r>
                    </a:p>
                    <a:p>
                      <a:pPr algn="l" fontAlgn="ctr"/>
                      <a:endParaRPr lang="cs-CZ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Výměna otvorových výplní – hala Svojsíkova stezka a tělocvična Lužická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322067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Vyšší odborná škola sklářská a SŠ, Nový 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Vybavení nové učebny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486891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Střední uměleckoprůmyslová škola sklářská, Kamenický Šenov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Výměna svítidel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363 000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4785548"/>
                  </a:ext>
                </a:extLst>
              </a:tr>
              <a:tr h="3862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Gymnázium,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Rekonstrukce hřiště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30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16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33020"/>
              </p:ext>
            </p:extLst>
          </p:nvPr>
        </p:nvGraphicFramePr>
        <p:xfrm>
          <a:off x="359693" y="1484784"/>
          <a:ext cx="8136583" cy="215430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2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406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5797"/>
                  </a:ext>
                </a:extLst>
              </a:tr>
              <a:tr h="4060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průmyslová škola,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Rekonstrukce kuchyně – projektová dokumentace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4060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Dubá-Deštná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latin typeface="+mj-lt"/>
                        </a:rPr>
                        <a:t>Oprava příjezdové komunikace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836699"/>
                  </a:ext>
                </a:extLst>
              </a:tr>
              <a:tr h="406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projekty Snížení energetické náročnosti objektů (SEN)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300057"/>
                  </a:ext>
                </a:extLst>
              </a:tr>
              <a:tr h="2721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 - jídelna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03740"/>
                  </a:ext>
                </a:extLst>
              </a:tr>
              <a:tr h="2579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pořízení kogenerační jednotky - areál 28. října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1791524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AC1919B-652A-18AA-022D-E5356495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13275"/>
              </p:ext>
            </p:extLst>
          </p:nvPr>
        </p:nvGraphicFramePr>
        <p:xfrm>
          <a:off x="359694" y="3639089"/>
          <a:ext cx="8136582" cy="145459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2244752227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2899838029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446708534"/>
                    </a:ext>
                  </a:extLst>
                </a:gridCol>
              </a:tblGrid>
              <a:tr h="3341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Operační program - Životní prostřední - Fotovoltaické elektrárny (FVE)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9163391"/>
                  </a:ext>
                </a:extLst>
              </a:tr>
              <a:tr h="3341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0182888"/>
                  </a:ext>
                </a:extLst>
              </a:tr>
              <a:tr h="334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 + dobíjecí stanice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686283"/>
                  </a:ext>
                </a:extLst>
              </a:tr>
              <a:tr h="4522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areál školy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818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1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 Českolipsko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33013"/>
              </p:ext>
            </p:extLst>
          </p:nvPr>
        </p:nvGraphicFramePr>
        <p:xfrm>
          <a:off x="323850" y="1556792"/>
          <a:ext cx="8136582" cy="353558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41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j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07133"/>
                  </a:ext>
                </a:extLst>
              </a:tr>
              <a:tr h="3103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Národní plán obnovy - Hospodaření s vodou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549767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škola,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5242158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Obchodní akademie, Česká Lípa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příprava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280603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Elektromobilita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441015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odborná škola sklářská a Střední škola, Nový 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4170308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zdravotnická škola a SOŠ Česká Lípa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kategorie N1 (nákladní do 3,5t)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53390"/>
                  </a:ext>
                </a:extLst>
              </a:tr>
              <a:tr h="37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Dubá-Deštná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vozidlo kategorie M1 (osobní) a M1 (vícemístné)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623550"/>
                  </a:ext>
                </a:extLst>
              </a:tr>
              <a:tr h="3561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100 300 000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98396"/>
                  </a:ext>
                </a:extLst>
              </a:tr>
              <a:tr h="3561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 nových investičních akcí za 21.363.000 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94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5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Akce v realizaci _Jablonecko 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6C55B9E-C20D-118C-E544-3AFFF0E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32706"/>
              </p:ext>
            </p:extLst>
          </p:nvPr>
        </p:nvGraphicFramePr>
        <p:xfrm>
          <a:off x="349976" y="1277471"/>
          <a:ext cx="8136582" cy="496671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79341">
                  <a:extLst>
                    <a:ext uri="{9D8B030D-6E8A-4147-A177-3AD203B41FA5}">
                      <a16:colId xmlns:a16="http://schemas.microsoft.com/office/drawing/2014/main" val="3745062218"/>
                    </a:ext>
                  </a:extLst>
                </a:gridCol>
                <a:gridCol w="3529218">
                  <a:extLst>
                    <a:ext uri="{9D8B030D-6E8A-4147-A177-3AD203B41FA5}">
                      <a16:colId xmlns:a16="http://schemas.microsoft.com/office/drawing/2014/main" val="416007085"/>
                    </a:ext>
                  </a:extLst>
                </a:gridCol>
                <a:gridCol w="928023">
                  <a:extLst>
                    <a:ext uri="{9D8B030D-6E8A-4147-A177-3AD203B41FA5}">
                      <a16:colId xmlns:a16="http://schemas.microsoft.com/office/drawing/2014/main" val="3237602738"/>
                    </a:ext>
                  </a:extLst>
                </a:gridCol>
              </a:tblGrid>
              <a:tr h="3179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příspěvkové organizace 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název akce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alokace v Kč</a:t>
                      </a:r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88" marR="7488" marT="748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15509"/>
                  </a:ext>
                </a:extLst>
              </a:tr>
              <a:tr h="25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 Dr. Randy,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Zajištění statiky objektu jídelny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20 764 000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3459021"/>
                  </a:ext>
                </a:extLst>
              </a:tr>
              <a:tr h="3586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Dětský domov,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objektu Pasecká - dokončuje se PD </a:t>
                      </a:r>
                    </a:p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(1 350 000 Kč)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7818966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výtahu u SPC - objekt Smetanova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1587041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Odstranění závad - COV Podhorská (kapacita plynu)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4648074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uměleckoprům.škola a VOŠ, Jablonec n/N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Úhrada nájemného - memorandum investice SMJ do objektu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0377307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podlahové krytiny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3300389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osvětlení za energeticky úsporná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0714254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Ostranění bezpečnostních a hygienických závad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564018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uměleckoprůmyslová škola sklářská, Železný Brod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Výměna oken na domově mládeže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0131122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odborná škola mezinárodního obchodu a OA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Zateplení fasády nové budovy školy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3663150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Gymnázium, U Balvanu,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Pořízení plynového kotle, školního nábytku a výměna protipožárních dveří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  <a:p>
                      <a:pPr algn="r" fontAlgn="t"/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6590610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průmyslová škola technická, Jablonec n/N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Oprava hygienických prostor vč. rozvodů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615282"/>
                  </a:ext>
                </a:extLst>
              </a:tr>
              <a:tr h="35972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řemesel a služeb, Jablonec n/N</a:t>
                      </a:r>
                    </a:p>
                    <a:p>
                      <a:pPr algn="l" fontAlgn="t"/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Regulace topení objekt Smetanova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642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61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1277</TotalTime>
  <Words>1938</Words>
  <Application>Microsoft Office PowerPoint</Application>
  <PresentationFormat>Předvádění na obrazovce (4:3)</PresentationFormat>
  <Paragraphs>413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Porada ředitelů škol a školských zařízení zřizovaných Libereckým krajem</vt:lpstr>
      <vt:lpstr>Prezentace aplikace PowerPoint</vt:lpstr>
      <vt:lpstr>Rok 2024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Doporučení: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Princová Jiřina</cp:lastModifiedBy>
  <cp:revision>30</cp:revision>
  <cp:lastPrinted>2023-09-12T06:57:19Z</cp:lastPrinted>
  <dcterms:created xsi:type="dcterms:W3CDTF">2023-03-08T15:30:40Z</dcterms:created>
  <dcterms:modified xsi:type="dcterms:W3CDTF">2023-09-13T11:11:11Z</dcterms:modified>
</cp:coreProperties>
</file>